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62" r:id="rId5"/>
    <p:sldId id="263" r:id="rId6"/>
    <p:sldId id="265" r:id="rId7"/>
    <p:sldId id="266" r:id="rId8"/>
  </p:sldIdLst>
  <p:sldSz cx="12192000" cy="6858000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28F050-F397-4610-9AF8-AA25D4F317C4}" v="4" dt="2024-06-27T14:33:44.8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05" d="100"/>
          <a:sy n="105" d="100"/>
        </p:scale>
        <p:origin x="79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tesh Kumar" userId="3bd40104706f4801" providerId="LiveId" clId="{2228F050-F397-4610-9AF8-AA25D4F317C4}"/>
    <pc:docChg chg="undo custSel addSld delSld modSld">
      <pc:chgData name="Ritesh Kumar" userId="3bd40104706f4801" providerId="LiveId" clId="{2228F050-F397-4610-9AF8-AA25D4F317C4}" dt="2024-06-27T14:57:02.452" v="418" actId="20577"/>
      <pc:docMkLst>
        <pc:docMk/>
      </pc:docMkLst>
      <pc:sldChg chg="modSp mod">
        <pc:chgData name="Ritesh Kumar" userId="3bd40104706f4801" providerId="LiveId" clId="{2228F050-F397-4610-9AF8-AA25D4F317C4}" dt="2024-06-27T14:57:02.452" v="418" actId="20577"/>
        <pc:sldMkLst>
          <pc:docMk/>
          <pc:sldMk cId="0" sldId="256"/>
        </pc:sldMkLst>
        <pc:spChg chg="mod">
          <ac:chgData name="Ritesh Kumar" userId="3bd40104706f4801" providerId="LiveId" clId="{2228F050-F397-4610-9AF8-AA25D4F317C4}" dt="2024-06-27T14:57:02.452" v="418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Ritesh Kumar" userId="3bd40104706f4801" providerId="LiveId" clId="{2228F050-F397-4610-9AF8-AA25D4F317C4}" dt="2024-06-27T07:00:31.496" v="11" actId="108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Ritesh Kumar" userId="3bd40104706f4801" providerId="LiveId" clId="{2228F050-F397-4610-9AF8-AA25D4F317C4}" dt="2024-06-27T14:53:14.257" v="391" actId="14100"/>
        <pc:sldMkLst>
          <pc:docMk/>
          <pc:sldMk cId="0" sldId="257"/>
        </pc:sldMkLst>
        <pc:spChg chg="mod">
          <ac:chgData name="Ritesh Kumar" userId="3bd40104706f4801" providerId="LiveId" clId="{2228F050-F397-4610-9AF8-AA25D4F317C4}" dt="2024-06-27T07:03:45.004" v="51" actId="20577"/>
          <ac:spMkLst>
            <pc:docMk/>
            <pc:sldMk cId="0" sldId="257"/>
            <ac:spMk id="2" creationId="{00000000-0000-0000-0000-000000000000}"/>
          </ac:spMkLst>
        </pc:spChg>
        <pc:spChg chg="mod">
          <ac:chgData name="Ritesh Kumar" userId="3bd40104706f4801" providerId="LiveId" clId="{2228F050-F397-4610-9AF8-AA25D4F317C4}" dt="2024-06-27T14:53:14.257" v="391" actId="14100"/>
          <ac:spMkLst>
            <pc:docMk/>
            <pc:sldMk cId="0" sldId="257"/>
            <ac:spMk id="16" creationId="{00000000-0000-0000-0000-000000000000}"/>
          </ac:spMkLst>
        </pc:spChg>
      </pc:sldChg>
      <pc:sldChg chg="modSp del mod">
        <pc:chgData name="Ritesh Kumar" userId="3bd40104706f4801" providerId="LiveId" clId="{2228F050-F397-4610-9AF8-AA25D4F317C4}" dt="2024-06-27T07:01:09.853" v="28" actId="47"/>
        <pc:sldMkLst>
          <pc:docMk/>
          <pc:sldMk cId="0" sldId="258"/>
        </pc:sldMkLst>
        <pc:picChg chg="mod">
          <ac:chgData name="Ritesh Kumar" userId="3bd40104706f4801" providerId="LiveId" clId="{2228F050-F397-4610-9AF8-AA25D4F317C4}" dt="2024-06-27T07:01:05.429" v="27" actId="14100"/>
          <ac:picMkLst>
            <pc:docMk/>
            <pc:sldMk cId="0" sldId="258"/>
            <ac:picMk id="3" creationId="{00000000-0000-0000-0000-000000000000}"/>
          </ac:picMkLst>
        </pc:picChg>
      </pc:sldChg>
      <pc:sldChg chg="modSp del mod">
        <pc:chgData name="Ritesh Kumar" userId="3bd40104706f4801" providerId="LiveId" clId="{2228F050-F397-4610-9AF8-AA25D4F317C4}" dt="2024-06-27T07:01:12.922" v="29" actId="47"/>
        <pc:sldMkLst>
          <pc:docMk/>
          <pc:sldMk cId="0" sldId="259"/>
        </pc:sldMkLst>
        <pc:spChg chg="mod">
          <ac:chgData name="Ritesh Kumar" userId="3bd40104706f4801" providerId="LiveId" clId="{2228F050-F397-4610-9AF8-AA25D4F317C4}" dt="2024-06-27T07:00:35.665" v="13" actId="27636"/>
          <ac:spMkLst>
            <pc:docMk/>
            <pc:sldMk cId="0" sldId="259"/>
            <ac:spMk id="5" creationId="{00000000-0000-0000-0000-000000000000}"/>
          </ac:spMkLst>
        </pc:spChg>
        <pc:spChg chg="mod">
          <ac:chgData name="Ritesh Kumar" userId="3bd40104706f4801" providerId="LiveId" clId="{2228F050-F397-4610-9AF8-AA25D4F317C4}" dt="2024-06-27T07:00:35.665" v="16" actId="27636"/>
          <ac:spMkLst>
            <pc:docMk/>
            <pc:sldMk cId="0" sldId="259"/>
            <ac:spMk id="6" creationId="{00000000-0000-0000-0000-000000000000}"/>
          </ac:spMkLst>
        </pc:spChg>
        <pc:spChg chg="mod">
          <ac:chgData name="Ritesh Kumar" userId="3bd40104706f4801" providerId="LiveId" clId="{2228F050-F397-4610-9AF8-AA25D4F317C4}" dt="2024-06-27T07:00:35.665" v="14" actId="27636"/>
          <ac:spMkLst>
            <pc:docMk/>
            <pc:sldMk cId="0" sldId="259"/>
            <ac:spMk id="7" creationId="{00000000-0000-0000-0000-000000000000}"/>
          </ac:spMkLst>
        </pc:spChg>
        <pc:spChg chg="mod">
          <ac:chgData name="Ritesh Kumar" userId="3bd40104706f4801" providerId="LiveId" clId="{2228F050-F397-4610-9AF8-AA25D4F317C4}" dt="2024-06-27T07:00:35.665" v="17" actId="27636"/>
          <ac:spMkLst>
            <pc:docMk/>
            <pc:sldMk cId="0" sldId="259"/>
            <ac:spMk id="8" creationId="{00000000-0000-0000-0000-000000000000}"/>
          </ac:spMkLst>
        </pc:spChg>
        <pc:spChg chg="mod">
          <ac:chgData name="Ritesh Kumar" userId="3bd40104706f4801" providerId="LiveId" clId="{2228F050-F397-4610-9AF8-AA25D4F317C4}" dt="2024-06-27T07:00:35.665" v="12" actId="27636"/>
          <ac:spMkLst>
            <pc:docMk/>
            <pc:sldMk cId="0" sldId="259"/>
            <ac:spMk id="9" creationId="{00000000-0000-0000-0000-000000000000}"/>
          </ac:spMkLst>
        </pc:spChg>
        <pc:spChg chg="mod">
          <ac:chgData name="Ritesh Kumar" userId="3bd40104706f4801" providerId="LiveId" clId="{2228F050-F397-4610-9AF8-AA25D4F317C4}" dt="2024-06-27T07:00:35.665" v="15" actId="27636"/>
          <ac:spMkLst>
            <pc:docMk/>
            <pc:sldMk cId="0" sldId="259"/>
            <ac:spMk id="10" creationId="{00000000-0000-0000-0000-000000000000}"/>
          </ac:spMkLst>
        </pc:spChg>
      </pc:sldChg>
      <pc:sldChg chg="addSp modSp mod">
        <pc:chgData name="Ritesh Kumar" userId="3bd40104706f4801" providerId="LiveId" clId="{2228F050-F397-4610-9AF8-AA25D4F317C4}" dt="2024-06-27T14:34:47.337" v="359" actId="6549"/>
        <pc:sldMkLst>
          <pc:docMk/>
          <pc:sldMk cId="0" sldId="260"/>
        </pc:sldMkLst>
        <pc:spChg chg="mod">
          <ac:chgData name="Ritesh Kumar" userId="3bd40104706f4801" providerId="LiveId" clId="{2228F050-F397-4610-9AF8-AA25D4F317C4}" dt="2024-06-27T14:32:42.822" v="323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Ritesh Kumar" userId="3bd40104706f4801" providerId="LiveId" clId="{2228F050-F397-4610-9AF8-AA25D4F317C4}" dt="2024-06-27T14:32:42.822" v="323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Ritesh Kumar" userId="3bd40104706f4801" providerId="LiveId" clId="{2228F050-F397-4610-9AF8-AA25D4F317C4}" dt="2024-06-27T14:32:42.822" v="323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Ritesh Kumar" userId="3bd40104706f4801" providerId="LiveId" clId="{2228F050-F397-4610-9AF8-AA25D4F317C4}" dt="2024-06-27T14:32:42.822" v="323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Ritesh Kumar" userId="3bd40104706f4801" providerId="LiveId" clId="{2228F050-F397-4610-9AF8-AA25D4F317C4}" dt="2024-06-27T14:32:42.822" v="323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Ritesh Kumar" userId="3bd40104706f4801" providerId="LiveId" clId="{2228F050-F397-4610-9AF8-AA25D4F317C4}" dt="2024-06-27T14:32:42.822" v="323" actId="1076"/>
          <ac:spMkLst>
            <pc:docMk/>
            <pc:sldMk cId="0" sldId="260"/>
            <ac:spMk id="11" creationId="{00000000-0000-0000-0000-000000000000}"/>
          </ac:spMkLst>
        </pc:spChg>
        <pc:spChg chg="mod">
          <ac:chgData name="Ritesh Kumar" userId="3bd40104706f4801" providerId="LiveId" clId="{2228F050-F397-4610-9AF8-AA25D4F317C4}" dt="2024-06-27T14:32:42.822" v="323" actId="1076"/>
          <ac:spMkLst>
            <pc:docMk/>
            <pc:sldMk cId="0" sldId="260"/>
            <ac:spMk id="13" creationId="{00000000-0000-0000-0000-000000000000}"/>
          </ac:spMkLst>
        </pc:spChg>
        <pc:spChg chg="mod">
          <ac:chgData name="Ritesh Kumar" userId="3bd40104706f4801" providerId="LiveId" clId="{2228F050-F397-4610-9AF8-AA25D4F317C4}" dt="2024-06-27T14:34:47.337" v="359" actId="6549"/>
          <ac:spMkLst>
            <pc:docMk/>
            <pc:sldMk cId="0" sldId="260"/>
            <ac:spMk id="14" creationId="{00000000-0000-0000-0000-000000000000}"/>
          </ac:spMkLst>
        </pc:spChg>
        <pc:picChg chg="mod">
          <ac:chgData name="Ritesh Kumar" userId="3bd40104706f4801" providerId="LiveId" clId="{2228F050-F397-4610-9AF8-AA25D4F317C4}" dt="2024-06-27T14:32:42.822" v="323" actId="1076"/>
          <ac:picMkLst>
            <pc:docMk/>
            <pc:sldMk cId="0" sldId="260"/>
            <ac:picMk id="3" creationId="{00000000-0000-0000-0000-000000000000}"/>
          </ac:picMkLst>
        </pc:picChg>
        <pc:picChg chg="mod">
          <ac:chgData name="Ritesh Kumar" userId="3bd40104706f4801" providerId="LiveId" clId="{2228F050-F397-4610-9AF8-AA25D4F317C4}" dt="2024-06-27T14:32:42.822" v="323" actId="1076"/>
          <ac:picMkLst>
            <pc:docMk/>
            <pc:sldMk cId="0" sldId="260"/>
            <ac:picMk id="6" creationId="{00000000-0000-0000-0000-000000000000}"/>
          </ac:picMkLst>
        </pc:picChg>
        <pc:picChg chg="mod">
          <ac:chgData name="Ritesh Kumar" userId="3bd40104706f4801" providerId="LiveId" clId="{2228F050-F397-4610-9AF8-AA25D4F317C4}" dt="2024-06-27T14:32:42.822" v="323" actId="1076"/>
          <ac:picMkLst>
            <pc:docMk/>
            <pc:sldMk cId="0" sldId="260"/>
            <ac:picMk id="9" creationId="{00000000-0000-0000-0000-000000000000}"/>
          </ac:picMkLst>
        </pc:picChg>
        <pc:picChg chg="mod">
          <ac:chgData name="Ritesh Kumar" userId="3bd40104706f4801" providerId="LiveId" clId="{2228F050-F397-4610-9AF8-AA25D4F317C4}" dt="2024-06-27T14:32:42.822" v="323" actId="1076"/>
          <ac:picMkLst>
            <pc:docMk/>
            <pc:sldMk cId="0" sldId="260"/>
            <ac:picMk id="12" creationId="{00000000-0000-0000-0000-000000000000}"/>
          </ac:picMkLst>
        </pc:picChg>
        <pc:picChg chg="add mod">
          <ac:chgData name="Ritesh Kumar" userId="3bd40104706f4801" providerId="LiveId" clId="{2228F050-F397-4610-9AF8-AA25D4F317C4}" dt="2024-06-27T14:32:55.061" v="328" actId="14100"/>
          <ac:picMkLst>
            <pc:docMk/>
            <pc:sldMk cId="0" sldId="260"/>
            <ac:picMk id="15" creationId="{81860E35-7F63-5BFD-50D4-1086C73B4363}"/>
          </ac:picMkLst>
        </pc:picChg>
      </pc:sldChg>
      <pc:sldChg chg="del">
        <pc:chgData name="Ritesh Kumar" userId="3bd40104706f4801" providerId="LiveId" clId="{2228F050-F397-4610-9AF8-AA25D4F317C4}" dt="2024-06-27T07:02:49.812" v="30" actId="47"/>
        <pc:sldMkLst>
          <pc:docMk/>
          <pc:sldMk cId="0" sldId="261"/>
        </pc:sldMkLst>
      </pc:sldChg>
      <pc:sldChg chg="modSp mod">
        <pc:chgData name="Ritesh Kumar" userId="3bd40104706f4801" providerId="LiveId" clId="{2228F050-F397-4610-9AF8-AA25D4F317C4}" dt="2024-06-27T14:53:45.132" v="409" actId="20577"/>
        <pc:sldMkLst>
          <pc:docMk/>
          <pc:sldMk cId="0" sldId="263"/>
        </pc:sldMkLst>
        <pc:spChg chg="mod">
          <ac:chgData name="Ritesh Kumar" userId="3bd40104706f4801" providerId="LiveId" clId="{2228F050-F397-4610-9AF8-AA25D4F317C4}" dt="2024-06-27T14:53:45.132" v="409" actId="20577"/>
          <ac:spMkLst>
            <pc:docMk/>
            <pc:sldMk cId="0" sldId="263"/>
            <ac:spMk id="22" creationId="{00000000-0000-0000-0000-000000000000}"/>
          </ac:spMkLst>
        </pc:spChg>
      </pc:sldChg>
      <pc:sldChg chg="del">
        <pc:chgData name="Ritesh Kumar" userId="3bd40104706f4801" providerId="LiveId" clId="{2228F050-F397-4610-9AF8-AA25D4F317C4}" dt="2024-06-27T07:03:03.502" v="31" actId="47"/>
        <pc:sldMkLst>
          <pc:docMk/>
          <pc:sldMk cId="0" sldId="264"/>
        </pc:sldMkLst>
      </pc:sldChg>
      <pc:sldChg chg="modSp mod">
        <pc:chgData name="Ritesh Kumar" userId="3bd40104706f4801" providerId="LiveId" clId="{2228F050-F397-4610-9AF8-AA25D4F317C4}" dt="2024-06-27T14:51:40.034" v="389" actId="20577"/>
        <pc:sldMkLst>
          <pc:docMk/>
          <pc:sldMk cId="0" sldId="265"/>
        </pc:sldMkLst>
        <pc:spChg chg="mod">
          <ac:chgData name="Ritesh Kumar" userId="3bd40104706f4801" providerId="LiveId" clId="{2228F050-F397-4610-9AF8-AA25D4F317C4}" dt="2024-06-27T14:51:40.034" v="389" actId="20577"/>
          <ac:spMkLst>
            <pc:docMk/>
            <pc:sldMk cId="0" sldId="265"/>
            <ac:spMk id="14" creationId="{00000000-0000-0000-0000-000000000000}"/>
          </ac:spMkLst>
        </pc:spChg>
      </pc:sldChg>
      <pc:sldChg chg="delSp modSp add mod setBg">
        <pc:chgData name="Ritesh Kumar" userId="3bd40104706f4801" providerId="LiveId" clId="{2228F050-F397-4610-9AF8-AA25D4F317C4}" dt="2024-06-27T14:56:02.860" v="410" actId="478"/>
        <pc:sldMkLst>
          <pc:docMk/>
          <pc:sldMk cId="1533885634" sldId="266"/>
        </pc:sldMkLst>
        <pc:spChg chg="mod">
          <ac:chgData name="Ritesh Kumar" userId="3bd40104706f4801" providerId="LiveId" clId="{2228F050-F397-4610-9AF8-AA25D4F317C4}" dt="2024-06-27T07:03:29.250" v="41" actId="20577"/>
          <ac:spMkLst>
            <pc:docMk/>
            <pc:sldMk cId="1533885634" sldId="266"/>
            <ac:spMk id="2" creationId="{00000000-0000-0000-0000-000000000000}"/>
          </ac:spMkLst>
        </pc:spChg>
        <pc:spChg chg="del">
          <ac:chgData name="Ritesh Kumar" userId="3bd40104706f4801" providerId="LiveId" clId="{2228F050-F397-4610-9AF8-AA25D4F317C4}" dt="2024-06-27T14:56:02.860" v="410" actId="478"/>
          <ac:spMkLst>
            <pc:docMk/>
            <pc:sldMk cId="1533885634" sldId="266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1703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83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sv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sv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svg"/><Relationship Id="rId10" Type="http://schemas.openxmlformats.org/officeDocument/2006/relationships/image" Target="../media/image22.svg"/><Relationship Id="rId19" Type="http://schemas.openxmlformats.org/officeDocument/2006/relationships/image" Target="../media/image31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Relationship Id="rId2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0905" y="964909"/>
            <a:ext cx="7148288" cy="38388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048"/>
              </a:lnSpc>
              <a:buNone/>
            </a:pPr>
            <a:r>
              <a:rPr lang="en-US" sz="5400" kern="0" spc="162" dirty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Business </a:t>
            </a:r>
            <a:r>
              <a:rPr lang="en-US" sz="5400" kern="0" spc="162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Case </a:t>
            </a:r>
            <a:endParaRPr lang="en-US" sz="4400" kern="0" spc="162" dirty="0">
              <a:solidFill>
                <a:srgbClr val="000000"/>
              </a:solidFill>
              <a:latin typeface="Jost*" pitchFamily="34" charset="0"/>
              <a:ea typeface="Jost*" pitchFamily="34" charset="-122"/>
              <a:cs typeface="Jost*" pitchFamily="34" charset="-120"/>
            </a:endParaRPr>
          </a:p>
          <a:p>
            <a:pPr algn="l">
              <a:lnSpc>
                <a:spcPts val="6048"/>
              </a:lnSpc>
              <a:buNone/>
            </a:pPr>
            <a:r>
              <a:rPr lang="en-US" sz="5400" kern="0" spc="162" dirty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High-Frequency Algorithmic Trading With Deep Learning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80905" y="4864719"/>
            <a:ext cx="7625713" cy="9717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552"/>
              </a:lnSpc>
              <a:spcBef>
                <a:spcPts val="472"/>
              </a:spcBef>
            </a:pPr>
            <a:r>
              <a:rPr lang="en-IN" sz="2025" kern="0" spc="61" dirty="0">
                <a:solidFill>
                  <a:srgbClr val="000000"/>
                </a:solidFill>
                <a:latin typeface="Jost*" pitchFamily="34" charset="0"/>
                <a:ea typeface="Jost*" pitchFamily="34" charset="-122"/>
              </a:rPr>
              <a:t>Ritesh Kumar</a:t>
            </a:r>
          </a:p>
          <a:p>
            <a:pPr algn="l">
              <a:lnSpc>
                <a:spcPts val="2552"/>
              </a:lnSpc>
              <a:spcBef>
                <a:spcPts val="472"/>
              </a:spcBef>
              <a:buNone/>
            </a:pP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31455" r="31455"/>
          <a:stretch/>
        </p:blipFill>
        <p:spPr>
          <a:xfrm>
            <a:off x="8379905" y="0"/>
            <a:ext cx="3809047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03819"/>
            <a:ext cx="12188952" cy="4265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360"/>
              </a:lnSpc>
              <a:buNone/>
            </a:pPr>
            <a:r>
              <a:rPr lang="en-US" sz="3000" kern="0" spc="90" dirty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OBJECTIVES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476006" y="1675981"/>
            <a:ext cx="1428393" cy="1428393"/>
          </a:xfrm>
          <a:prstGeom prst="roundRect">
            <a:avLst>
              <a:gd name="adj" fmla="val 6402"/>
            </a:avLst>
          </a:prstGeom>
          <a:noFill/>
          <a:ln w="25400">
            <a:solidFill>
              <a:srgbClr val="143F9C"/>
            </a:solidFill>
            <a:prstDash val="solid"/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2163" y="2038656"/>
            <a:ext cx="638015" cy="704674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77559" y="3193797"/>
            <a:ext cx="3425286" cy="518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2"/>
              </a:lnSpc>
              <a:buNone/>
            </a:pPr>
            <a:r>
              <a:rPr lang="en-US" sz="1620" kern="0" spc="49" dirty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Develop Advanced Algorithmic Trading System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77559" y="3791044"/>
            <a:ext cx="3425286" cy="890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56"/>
              </a:lnSpc>
              <a:spcBef>
                <a:spcPts val="612"/>
              </a:spcBef>
              <a:buNone/>
            </a:pPr>
            <a:r>
              <a:rPr lang="en-US" sz="1320" kern="0" spc="40" dirty="0">
                <a:solidFill>
                  <a:srgbClr val="FFFFFF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project aims to develop an advanced algorithmic trading system for BankNifty, a major Indian banking index, using deep learning techniques.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5380280" y="1675981"/>
            <a:ext cx="1428393" cy="1428393"/>
          </a:xfrm>
          <a:prstGeom prst="roundRect">
            <a:avLst>
              <a:gd name="adj" fmla="val 6402"/>
            </a:avLst>
          </a:prstGeom>
          <a:noFill/>
          <a:ln w="25400">
            <a:solidFill>
              <a:srgbClr val="143F9C"/>
            </a:solidFill>
            <a:prstDash val="solid"/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9658" y="1963326"/>
            <a:ext cx="599925" cy="847513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214235" y="3193797"/>
            <a:ext cx="3760482" cy="518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2"/>
              </a:lnSpc>
              <a:buNone/>
            </a:pPr>
            <a:r>
              <a:rPr lang="en-US" sz="1620" kern="0" spc="49" dirty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Leverage High-Frequency Data and Technical Indicators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214235" y="3791044"/>
            <a:ext cx="3760482" cy="890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56"/>
              </a:lnSpc>
              <a:spcBef>
                <a:spcPts val="612"/>
              </a:spcBef>
              <a:buNone/>
            </a:pPr>
            <a:r>
              <a:rPr lang="en-US" sz="1320" kern="0" spc="40" dirty="0">
                <a:solidFill>
                  <a:srgbClr val="FFFFFF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system will leverage high-frequency data and various technical indicators to make informed trading decisions, enhancing trading efficiency and profitability.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9284553" y="1675981"/>
            <a:ext cx="1428393" cy="1428393"/>
          </a:xfrm>
          <a:prstGeom prst="roundRect">
            <a:avLst>
              <a:gd name="adj" fmla="val 6402"/>
            </a:avLst>
          </a:prstGeom>
          <a:noFill/>
          <a:ln w="25400">
            <a:solidFill>
              <a:srgbClr val="143F9C"/>
            </a:solidFill>
            <a:prstDash val="solid"/>
            <a:miter lim="800000"/>
          </a:ln>
        </p:spPr>
        <p:txBody>
          <a:bodyPr/>
          <a:lstStyle/>
          <a:p>
            <a:endParaRPr lang="en-IN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55601" y="2164201"/>
            <a:ext cx="695151" cy="44756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8170883" y="3193797"/>
            <a:ext cx="3655733" cy="518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2"/>
              </a:lnSpc>
              <a:buNone/>
            </a:pPr>
            <a:r>
              <a:rPr lang="en-US" sz="1620" kern="0" spc="49" dirty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Improve Trading Efficiency and Profitability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8170883" y="3791044"/>
            <a:ext cx="3655733" cy="668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56"/>
              </a:lnSpc>
              <a:spcBef>
                <a:spcPts val="612"/>
              </a:spcBef>
              <a:buNone/>
            </a:pPr>
            <a:r>
              <a:rPr lang="en-US" sz="1320" kern="0" spc="40" dirty="0">
                <a:solidFill>
                  <a:srgbClr val="FFFFFF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goal is to ultimately enhance trading efficiency and profitability through the use of this advanced algorithmic trading system.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0" y="5266008"/>
            <a:ext cx="12188952" cy="1590277"/>
          </a:xfrm>
          <a:prstGeom prst="rect">
            <a:avLst/>
          </a:prstGeom>
          <a:solidFill>
            <a:srgbClr val="A4BAB7"/>
          </a:solidFill>
        </p:spPr>
        <p:txBody>
          <a:bodyPr/>
          <a:lstStyle/>
          <a:p>
            <a:endParaRPr lang="en-IN"/>
          </a:p>
        </p:txBody>
      </p:sp>
      <p:sp>
        <p:nvSpPr>
          <p:cNvPr id="16" name="Object 15"/>
          <p:cNvSpPr/>
          <p:nvPr/>
        </p:nvSpPr>
        <p:spPr>
          <a:xfrm>
            <a:off x="1445828" y="5467768"/>
            <a:ext cx="9344092" cy="9717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52"/>
              </a:lnSpc>
              <a:buNone/>
            </a:pPr>
            <a:r>
              <a:rPr lang="en-US" sz="2025" kern="0" spc="61" dirty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This project presents a comprehensive business case for leveraging high-frequency algorithmic trading with deep learning techniques to drive improved trading performance for trading  in the BankNifty index.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03819"/>
            <a:ext cx="12188952" cy="4265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360"/>
              </a:lnSpc>
              <a:buNone/>
            </a:pPr>
            <a:r>
              <a:rPr lang="en-US" sz="3000" kern="0" spc="90" dirty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HYPOTHETICAL TRADING SCENARIO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608" y="1245380"/>
            <a:ext cx="2980580" cy="1209373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52312" y="1720469"/>
            <a:ext cx="2513971" cy="2590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2"/>
              </a:lnSpc>
              <a:buNone/>
            </a:pPr>
            <a:r>
              <a:rPr lang="en-US" sz="1620" kern="0" spc="49" dirty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Initial Investment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761810" y="2586283"/>
            <a:ext cx="2513971" cy="890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56"/>
              </a:lnSpc>
              <a:buNone/>
            </a:pPr>
            <a:r>
              <a:rPr lang="en-US" sz="1320" kern="0" spc="40" dirty="0">
                <a:solidFill>
                  <a:srgbClr val="FFFFFF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trader invests Rs. 100,000 in the BankNifty index using the developed algorithmic trading system.</a:t>
            </a:r>
            <a:endParaRPr lang="en-US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8166" y="1245380"/>
            <a:ext cx="2980580" cy="1209373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613834" y="1591914"/>
            <a:ext cx="2199725" cy="518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2"/>
              </a:lnSpc>
              <a:buNone/>
            </a:pPr>
            <a:r>
              <a:rPr lang="en-US" sz="1620" kern="0" spc="49" dirty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Intraday Movements Captured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3523369" y="2586283"/>
            <a:ext cx="2513971" cy="1113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56"/>
              </a:lnSpc>
              <a:buNone/>
            </a:pPr>
            <a:r>
              <a:rPr lang="en-US" sz="1320" kern="0" spc="40" dirty="0">
                <a:solidFill>
                  <a:srgbClr val="FFFFFF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algorithm successfully captures three intraday movements of approximately 100 points each over two trading days.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89728" y="1245380"/>
            <a:ext cx="2980580" cy="120937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375393" y="1591914"/>
            <a:ext cx="2199725" cy="518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2"/>
              </a:lnSpc>
              <a:buNone/>
            </a:pPr>
            <a:r>
              <a:rPr lang="en-US" sz="1620" kern="0" spc="49" dirty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Predictions and Stop-Loss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284928" y="2586283"/>
            <a:ext cx="2513971" cy="890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56"/>
              </a:lnSpc>
              <a:buNone/>
            </a:pPr>
            <a:r>
              <a:rPr lang="en-US" sz="1320" kern="0" spc="40" dirty="0">
                <a:solidFill>
                  <a:srgbClr val="FFFFFF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algorithm correctly predicts two out of the three movements and applies a stop-loss on the third movement.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1286" y="1245380"/>
            <a:ext cx="2980580" cy="1209373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9136953" y="1720469"/>
            <a:ext cx="2199725" cy="2590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2"/>
              </a:lnSpc>
              <a:buNone/>
            </a:pPr>
            <a:r>
              <a:rPr lang="en-US" sz="1620" kern="0" spc="49" dirty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Net Profit and Return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9046488" y="2586282"/>
            <a:ext cx="2513971" cy="21240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56"/>
              </a:lnSpc>
              <a:buNone/>
            </a:pPr>
            <a:r>
              <a:rPr lang="en-IN" sz="1320" kern="0" spc="40" dirty="0">
                <a:solidFill>
                  <a:srgbClr val="FFFFFF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net profit over the two-day period is Rs. 11,250. Extrapolating this to 20 trading days in a month, the total profit would be Rs. 112,500. After deducting the expenses for data subscriptions and cloud services, which total Rs. 27,000, the net profit would be about Rs.85,000.</a:t>
            </a:r>
            <a:endParaRPr lang="en-US" dirty="0"/>
          </a:p>
        </p:txBody>
      </p:sp>
      <p:pic>
        <p:nvPicPr>
          <p:cNvPr id="15" name="Picture 14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81860E35-7F63-5BFD-50D4-1086C73B43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278" y="4078225"/>
            <a:ext cx="8357578" cy="22806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03819"/>
            <a:ext cx="12188952" cy="4265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360"/>
              </a:lnSpc>
              <a:buNone/>
            </a:pPr>
            <a:r>
              <a:rPr lang="en-US" sz="3000" kern="0" spc="90" dirty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BENEFITS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52262" y="1547426"/>
            <a:ext cx="5446938" cy="47766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909"/>
              </a:lnSpc>
              <a:buSzPct val="100000"/>
              <a:buChar char="•"/>
            </a:pPr>
            <a:r>
              <a:rPr lang="en-US" sz="2309" kern="0" spc="69" dirty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Increased Profitability</a:t>
            </a:r>
          </a:p>
          <a:p>
            <a:pPr lvl="1" algn="l">
              <a:lnSpc>
                <a:spcPts val="1918"/>
              </a:lnSpc>
              <a:spcBef>
                <a:spcPts val="301"/>
              </a:spcBef>
              <a:buNone/>
            </a:pPr>
            <a:r>
              <a:rPr lang="en-US" sz="1442" kern="0" spc="43" dirty="0">
                <a:solidFill>
                  <a:srgbClr val="FFFFFF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proposed trading system utilizes deep learning algorithms to identify and capitalize on market opportunities, leading to higher returns and improved bottom line.</a:t>
            </a:r>
          </a:p>
          <a:p>
            <a:pPr marL="242900" indent="-242900" algn="l">
              <a:lnSpc>
                <a:spcPts val="2909"/>
              </a:lnSpc>
              <a:spcBef>
                <a:spcPts val="2430"/>
              </a:spcBef>
              <a:buSzPct val="100000"/>
              <a:buChar char="•"/>
            </a:pPr>
            <a:r>
              <a:rPr lang="en-US" sz="2309" kern="0" spc="69" dirty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Risk Mitigation</a:t>
            </a:r>
          </a:p>
          <a:p>
            <a:pPr lvl="1" algn="l">
              <a:lnSpc>
                <a:spcPts val="1918"/>
              </a:lnSpc>
              <a:spcBef>
                <a:spcPts val="301"/>
              </a:spcBef>
              <a:buNone/>
            </a:pPr>
            <a:r>
              <a:rPr lang="en-US" sz="1442" kern="0" spc="43" dirty="0">
                <a:solidFill>
                  <a:srgbClr val="FFFFFF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Advanced risk management techniques and real-time monitoring allow the system to quickly identify and mitigate potential risks, protecting the portfolio from market volatility.</a:t>
            </a:r>
          </a:p>
          <a:p>
            <a:pPr marL="242900" indent="-242900" algn="l">
              <a:lnSpc>
                <a:spcPts val="2909"/>
              </a:lnSpc>
              <a:spcBef>
                <a:spcPts val="2430"/>
              </a:spcBef>
              <a:buSzPct val="100000"/>
              <a:buChar char="•"/>
            </a:pPr>
            <a:r>
              <a:rPr lang="en-US" sz="2309" kern="0" spc="69" dirty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Efficiency</a:t>
            </a:r>
          </a:p>
          <a:p>
            <a:pPr lvl="1" algn="l">
              <a:lnSpc>
                <a:spcPts val="1918"/>
              </a:lnSpc>
              <a:spcBef>
                <a:spcPts val="301"/>
              </a:spcBef>
              <a:buNone/>
            </a:pPr>
            <a:r>
              <a:rPr lang="en-US" sz="1442" kern="0" spc="43" dirty="0">
                <a:solidFill>
                  <a:srgbClr val="FFFFFF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Automated trading and decision-making processes reduce the time and effort required to manage the portfolio, freeing up resources for other strategic initiatives.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6284928" y="1547426"/>
            <a:ext cx="5446938" cy="30795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909"/>
              </a:lnSpc>
              <a:buSzPct val="100000"/>
              <a:buChar char="•"/>
            </a:pPr>
            <a:r>
              <a:rPr lang="en-US" sz="2309" kern="0" spc="69" dirty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Scalability</a:t>
            </a:r>
          </a:p>
          <a:p>
            <a:pPr lvl="1" algn="l">
              <a:lnSpc>
                <a:spcPts val="1918"/>
              </a:lnSpc>
              <a:spcBef>
                <a:spcPts val="301"/>
              </a:spcBef>
              <a:buNone/>
            </a:pPr>
            <a:r>
              <a:rPr lang="en-US" sz="1442" kern="0" spc="43" dirty="0">
                <a:solidFill>
                  <a:srgbClr val="FFFFFF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The system's ability to handle large volumes of data and execute trades at high frequencies enables the business to grow and expand its trading operations without compromising performance.</a:t>
            </a:r>
          </a:p>
          <a:p>
            <a:pPr marL="242900" indent="-242900" algn="l">
              <a:lnSpc>
                <a:spcPts val="2909"/>
              </a:lnSpc>
              <a:spcBef>
                <a:spcPts val="2430"/>
              </a:spcBef>
              <a:buSzPct val="100000"/>
              <a:buChar char="•"/>
            </a:pPr>
            <a:r>
              <a:rPr lang="en-US" sz="2309" kern="0" spc="69" dirty="0">
                <a:solidFill>
                  <a:srgbClr val="FFFFFF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Competitive Advantage</a:t>
            </a:r>
          </a:p>
          <a:p>
            <a:pPr lvl="1" algn="l">
              <a:lnSpc>
                <a:spcPts val="1918"/>
              </a:lnSpc>
              <a:spcBef>
                <a:spcPts val="301"/>
              </a:spcBef>
              <a:buNone/>
            </a:pPr>
            <a:r>
              <a:rPr lang="en-US" sz="1442" kern="0" spc="43" dirty="0">
                <a:solidFill>
                  <a:srgbClr val="FFFFFF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By leveraging cutting-edge technology and advanced analytics, the proposed trading system provides a strategic edge over competitors, allowing the business to stay ahead in the rapidly evolving financial market.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03819"/>
            <a:ext cx="12188952" cy="4265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360"/>
              </a:lnSpc>
              <a:buNone/>
            </a:pPr>
            <a:r>
              <a:rPr lang="en-US" sz="3000" kern="0" spc="90" dirty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IMPLEMENTATION PLAN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523" y="3937603"/>
            <a:ext cx="12207997" cy="3809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9571" y="2499783"/>
            <a:ext cx="9523" cy="144743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52439" y="3889990"/>
            <a:ext cx="114271" cy="123794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19235" y="3947125"/>
            <a:ext cx="9523" cy="1028443"/>
          </a:xfrm>
          <a:prstGeom prst="rect">
            <a:avLst/>
          </a:prstGeom>
        </p:spPr>
      </p:pic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62103" y="3889990"/>
            <a:ext cx="123794" cy="123794"/>
          </a:xfrm>
          <a:prstGeom prst="rect">
            <a:avLst/>
          </a:prstGeom>
        </p:spPr>
      </p:pic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8805" y="2797269"/>
            <a:ext cx="9523" cy="1152237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71674" y="3889990"/>
            <a:ext cx="123794" cy="123794"/>
          </a:xfrm>
          <a:prstGeom prst="rect">
            <a:avLst/>
          </a:prstGeom>
        </p:spPr>
      </p:pic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38376" y="3947125"/>
            <a:ext cx="9523" cy="1028443"/>
          </a:xfrm>
          <a:prstGeom prst="rect">
            <a:avLst/>
          </a:prstGeom>
        </p:spPr>
      </p:pic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81244" y="3889990"/>
            <a:ext cx="123794" cy="123794"/>
          </a:xfrm>
          <a:prstGeom prst="rect">
            <a:avLst/>
          </a:prstGeom>
        </p:spPr>
      </p:pic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48040" y="2271240"/>
            <a:ext cx="9523" cy="1675981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490908" y="3889990"/>
            <a:ext cx="123794" cy="123794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1842923" y="2366347"/>
            <a:ext cx="133314" cy="133317"/>
          </a:xfrm>
          <a:prstGeom prst="ellipse">
            <a:avLst/>
          </a:prstGeom>
          <a:solidFill>
            <a:srgbClr val="143F9C"/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Object 14"/>
          <p:cNvSpPr/>
          <p:nvPr/>
        </p:nvSpPr>
        <p:spPr>
          <a:xfrm>
            <a:off x="2071487" y="2307717"/>
            <a:ext cx="1895953" cy="2590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42"/>
              </a:lnSpc>
              <a:buNone/>
            </a:pPr>
            <a:r>
              <a:rPr lang="en-US" sz="1620" kern="0" spc="49" dirty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Phase 1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2071487" y="2645919"/>
            <a:ext cx="1895953" cy="1113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56"/>
              </a:lnSpc>
              <a:spcBef>
                <a:spcPts val="612"/>
              </a:spcBef>
              <a:buNone/>
            </a:pPr>
            <a:r>
              <a:rPr lang="en-US" sz="1320" kern="0" spc="40" dirty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Collect and preprocess historical market data for training and testing the deep learning models.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3752503" y="4970783"/>
            <a:ext cx="133323" cy="133317"/>
          </a:xfrm>
          <a:prstGeom prst="ellipse">
            <a:avLst/>
          </a:prstGeom>
          <a:solidFill>
            <a:srgbClr val="283D6B"/>
          </a:solidFill>
        </p:spPr>
        <p:txBody>
          <a:bodyPr/>
          <a:lstStyle/>
          <a:p>
            <a:endParaRPr lang="en-IN"/>
          </a:p>
        </p:txBody>
      </p:sp>
      <p:sp>
        <p:nvSpPr>
          <p:cNvPr id="18" name="Object 17"/>
          <p:cNvSpPr/>
          <p:nvPr/>
        </p:nvSpPr>
        <p:spPr>
          <a:xfrm>
            <a:off x="3981089" y="4912058"/>
            <a:ext cx="1916903" cy="2590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42"/>
              </a:lnSpc>
              <a:buNone/>
            </a:pPr>
            <a:r>
              <a:rPr lang="en-US" sz="1620" kern="0" spc="49" dirty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Phase 2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3981089" y="5250260"/>
            <a:ext cx="1916903" cy="1113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56"/>
              </a:lnSpc>
              <a:spcBef>
                <a:spcPts val="612"/>
              </a:spcBef>
              <a:buNone/>
            </a:pPr>
            <a:r>
              <a:rPr lang="en-US" sz="1320" kern="0" spc="40" dirty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Develop and train deep learning models for high-frequency algorithmic trading strategies.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662093" y="2663929"/>
            <a:ext cx="133314" cy="133317"/>
          </a:xfrm>
          <a:prstGeom prst="ellipse">
            <a:avLst/>
          </a:prstGeom>
          <a:solidFill>
            <a:srgbClr val="A4BAB7"/>
          </a:solidFill>
        </p:spPr>
        <p:txBody>
          <a:bodyPr/>
          <a:lstStyle/>
          <a:p>
            <a:endParaRPr lang="en-IN"/>
          </a:p>
        </p:txBody>
      </p:sp>
      <p:sp>
        <p:nvSpPr>
          <p:cNvPr id="21" name="Object 20"/>
          <p:cNvSpPr/>
          <p:nvPr/>
        </p:nvSpPr>
        <p:spPr>
          <a:xfrm>
            <a:off x="5890692" y="2605204"/>
            <a:ext cx="1990227" cy="2590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42"/>
              </a:lnSpc>
              <a:buNone/>
            </a:pPr>
            <a:r>
              <a:rPr lang="en-US" sz="1620" kern="0" spc="49" dirty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Phase 3</a:t>
            </a:r>
            <a:endParaRPr lang="en-US" dirty="0"/>
          </a:p>
        </p:txBody>
      </p:sp>
      <p:sp>
        <p:nvSpPr>
          <p:cNvPr id="22" name="Object 21"/>
          <p:cNvSpPr/>
          <p:nvPr/>
        </p:nvSpPr>
        <p:spPr>
          <a:xfrm>
            <a:off x="5890692" y="2943406"/>
            <a:ext cx="2183460" cy="890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56"/>
              </a:lnSpc>
              <a:spcBef>
                <a:spcPts val="612"/>
              </a:spcBef>
              <a:buNone/>
            </a:pPr>
            <a:r>
              <a:rPr lang="en-US" sz="1320" kern="0" spc="40" dirty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Integrate the deep learning models with the trading platform and system.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7571673" y="4970783"/>
            <a:ext cx="133314" cy="133317"/>
          </a:xfrm>
          <a:prstGeom prst="ellipse">
            <a:avLst/>
          </a:prstGeom>
          <a:solidFill>
            <a:srgbClr val="C8D0AB"/>
          </a:solidFill>
        </p:spPr>
        <p:txBody>
          <a:bodyPr/>
          <a:lstStyle/>
          <a:p>
            <a:endParaRPr lang="en-IN"/>
          </a:p>
        </p:txBody>
      </p:sp>
      <p:sp>
        <p:nvSpPr>
          <p:cNvPr id="24" name="Object 23"/>
          <p:cNvSpPr/>
          <p:nvPr/>
        </p:nvSpPr>
        <p:spPr>
          <a:xfrm>
            <a:off x="7800294" y="4912058"/>
            <a:ext cx="1958803" cy="2590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42"/>
              </a:lnSpc>
              <a:buNone/>
            </a:pPr>
            <a:r>
              <a:rPr lang="en-US" sz="1620" kern="0" spc="49" dirty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Phase 4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7800294" y="5250260"/>
            <a:ext cx="1958803" cy="1113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56"/>
              </a:lnSpc>
              <a:spcBef>
                <a:spcPts val="612"/>
              </a:spcBef>
              <a:buNone/>
            </a:pPr>
            <a:r>
              <a:rPr lang="en-US" sz="1320" kern="0" spc="40" dirty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Conduct extensive testing and optimization of the trading strategies to improve performance and stability.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9481253" y="2137804"/>
            <a:ext cx="133323" cy="133317"/>
          </a:xfrm>
          <a:prstGeom prst="ellipse">
            <a:avLst/>
          </a:prstGeom>
          <a:solidFill>
            <a:srgbClr val="143F9C"/>
          </a:solidFill>
        </p:spPr>
        <p:txBody>
          <a:bodyPr/>
          <a:lstStyle/>
          <a:p>
            <a:endParaRPr lang="en-IN"/>
          </a:p>
        </p:txBody>
      </p:sp>
      <p:sp>
        <p:nvSpPr>
          <p:cNvPr id="27" name="Object 26"/>
          <p:cNvSpPr/>
          <p:nvPr/>
        </p:nvSpPr>
        <p:spPr>
          <a:xfrm>
            <a:off x="9709897" y="2079175"/>
            <a:ext cx="1948328" cy="2590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042"/>
              </a:lnSpc>
              <a:buNone/>
            </a:pPr>
            <a:r>
              <a:rPr lang="en-US" sz="1620" kern="0" spc="49" dirty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Phase 5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9709897" y="2417376"/>
            <a:ext cx="1948328" cy="13364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56"/>
              </a:lnSpc>
              <a:spcBef>
                <a:spcPts val="612"/>
              </a:spcBef>
              <a:buNone/>
            </a:pPr>
            <a:r>
              <a:rPr lang="en-US" sz="1320" kern="0" spc="40" dirty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Deploy the high-frequency algorithmic trading system to the live trading environment and monitor its performance.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AE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403819"/>
            <a:ext cx="12188952" cy="4265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360"/>
              </a:lnSpc>
              <a:buNone/>
            </a:pPr>
            <a:r>
              <a:rPr lang="en-US" sz="3000" kern="0" spc="90" dirty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FINANCIAL PROJECTIONS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966546"/>
            <a:ext cx="12188952" cy="278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95"/>
              </a:lnSpc>
              <a:spcBef>
                <a:spcPts val="1052"/>
              </a:spcBef>
              <a:buNone/>
            </a:pPr>
            <a:r>
              <a:rPr lang="en-US" sz="1650" kern="0" spc="50" dirty="0">
                <a:solidFill>
                  <a:srgbClr val="000000">
                    <a:alpha val="80000"/>
                  </a:srgbClr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Expected Annual Return on Investment (ROI)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496" y="2369198"/>
            <a:ext cx="2380655" cy="2390177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094" y="2369198"/>
            <a:ext cx="2390177" cy="2390177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269365" y="3349165"/>
            <a:ext cx="2032127" cy="4265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3360"/>
              </a:lnSpc>
              <a:buNone/>
            </a:pPr>
            <a:r>
              <a:rPr lang="en-US" sz="3000" kern="0" spc="90" dirty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85%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976068" y="4886919"/>
            <a:ext cx="2618720" cy="7771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2"/>
              </a:lnSpc>
              <a:buNone/>
            </a:pPr>
            <a:r>
              <a:rPr lang="en-US" sz="1620" kern="0" spc="49" dirty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High-Frequency Algorithmic Trading with Deep Learning</a:t>
            </a:r>
            <a:endParaRPr lang="en-US" dirty="0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4544" y="2369198"/>
            <a:ext cx="2380655" cy="2390177"/>
          </a:xfrm>
          <a:prstGeom prst="rect">
            <a:avLst/>
          </a:prstGeom>
        </p:spPr>
      </p:pic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56384" y="2369198"/>
            <a:ext cx="876081" cy="399950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5078413" y="3349165"/>
            <a:ext cx="2032127" cy="4265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3360"/>
              </a:lnSpc>
              <a:buNone/>
            </a:pPr>
            <a:r>
              <a:rPr lang="en-US" sz="3000" kern="0" spc="90" dirty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12%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785116" y="4886919"/>
            <a:ext cx="2618720" cy="518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2"/>
              </a:lnSpc>
              <a:buNone/>
            </a:pPr>
            <a:r>
              <a:rPr lang="en-US" sz="1620" kern="0" spc="49" dirty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Traditional Trading Methods</a:t>
            </a:r>
            <a:endParaRPr lang="en-US" dirty="0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3591" y="2369198"/>
            <a:ext cx="2380655" cy="2390177"/>
          </a:xfrm>
          <a:prstGeom prst="rect">
            <a:avLst/>
          </a:prstGeom>
        </p:spPr>
      </p:pic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65431" y="2369198"/>
            <a:ext cx="228543" cy="85704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8887460" y="3349165"/>
            <a:ext cx="2032127" cy="4265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3360"/>
              </a:lnSpc>
              <a:buNone/>
            </a:pPr>
            <a:r>
              <a:rPr lang="en-US" sz="3000" kern="0" spc="90" dirty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&lt;5%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8594163" y="4886919"/>
            <a:ext cx="2618720" cy="2590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42"/>
              </a:lnSpc>
              <a:buNone/>
            </a:pPr>
            <a:r>
              <a:rPr lang="en-US" sz="1620" kern="0" spc="49" dirty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Savings Account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380905" y="964909"/>
            <a:ext cx="7148288" cy="38388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6048"/>
              </a:lnSpc>
              <a:buNone/>
            </a:pPr>
            <a:r>
              <a:rPr lang="en-US" sz="5400" kern="0" spc="162" dirty="0">
                <a:solidFill>
                  <a:srgbClr val="000000"/>
                </a:solidFill>
                <a:latin typeface="Jost*" pitchFamily="34" charset="0"/>
                <a:ea typeface="Jost*" pitchFamily="34" charset="-122"/>
                <a:cs typeface="Jost*" pitchFamily="34" charset="-120"/>
              </a:rPr>
              <a:t>Thank You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31455" r="31455"/>
          <a:stretch/>
        </p:blipFill>
        <p:spPr>
          <a:xfrm>
            <a:off x="8379905" y="0"/>
            <a:ext cx="3809047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85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510</Words>
  <Application>Microsoft Office PowerPoint</Application>
  <PresentationFormat>Widescreen</PresentationFormat>
  <Paragraphs>58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Jost*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Case for High-Frequency Algorithmic Trading with Deep Learning</dc:title>
  <dc:subject>Business Case for High-Frequency Algorithmic Trading with Deep Learning</dc:subject>
  <dc:creator>Ritesh Kumar</dc:creator>
  <cp:lastModifiedBy>Ritesh Kumar</cp:lastModifiedBy>
  <cp:revision>2</cp:revision>
  <dcterms:created xsi:type="dcterms:W3CDTF">2024-06-27T06:59:02Z</dcterms:created>
  <dcterms:modified xsi:type="dcterms:W3CDTF">2024-09-02T16:32:14Z</dcterms:modified>
</cp:coreProperties>
</file>